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Inter" panose="020B0604020202020204" charset="0"/>
      <p:regular r:id="rId14"/>
    </p:embeddedFont>
    <p:embeddedFont>
      <p:font typeface="Inter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97289" y="6295272"/>
            <a:ext cx="14693422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6511333" y="2019476"/>
            <a:ext cx="5119062" cy="3629722"/>
          </a:xfrm>
          <a:custGeom>
            <a:avLst/>
            <a:gdLst/>
            <a:ahLst/>
            <a:cxnLst/>
            <a:rect l="l" t="t" r="r" b="b"/>
            <a:pathLst>
              <a:path w="5119062" h="3629722">
                <a:moveTo>
                  <a:pt x="0" y="0"/>
                </a:moveTo>
                <a:lnTo>
                  <a:pt x="5119062" y="0"/>
                </a:lnTo>
                <a:lnTo>
                  <a:pt x="5119062" y="3629722"/>
                </a:lnTo>
                <a:lnTo>
                  <a:pt x="0" y="3629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4" r="-1428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TextBox 4"/>
          <p:cNvSpPr txBox="1"/>
          <p:nvPr/>
        </p:nvSpPr>
        <p:spPr>
          <a:xfrm>
            <a:off x="3764559" y="6914397"/>
            <a:ext cx="10612611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A6A6A6"/>
                </a:solidFill>
                <a:latin typeface="Inter"/>
              </a:rPr>
              <a:t>STACIJAS IELAS POSMA PĀRBŪVE RĒZEKNĒ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559" y="8388845"/>
            <a:ext cx="1061261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spc="1279">
                <a:solidFill>
                  <a:srgbClr val="FFFFFF"/>
                </a:solidFill>
                <a:latin typeface="Inter"/>
              </a:rPr>
              <a:t>WWW.BM-PROJEKTS.LV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88935" y="7799894"/>
            <a:ext cx="2110130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spc="479">
                <a:solidFill>
                  <a:srgbClr val="FFFFFF"/>
                </a:solidFill>
                <a:latin typeface="Inter"/>
              </a:rPr>
              <a:t>DIDZIS DĀLE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25092" y="0"/>
            <a:ext cx="8962908" cy="6508928"/>
            <a:chOff x="0" y="0"/>
            <a:chExt cx="11950544" cy="86785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8991" t="22456"/>
            <a:stretch>
              <a:fillRect/>
            </a:stretch>
          </p:blipFill>
          <p:spPr>
            <a:xfrm>
              <a:off x="0" y="0"/>
              <a:ext cx="11950544" cy="867857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325092" y="6830804"/>
            <a:ext cx="8962908" cy="3456196"/>
            <a:chOff x="0" y="0"/>
            <a:chExt cx="11950544" cy="460826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6859" b="5153"/>
            <a:stretch>
              <a:fillRect/>
            </a:stretch>
          </p:blipFill>
          <p:spPr>
            <a:xfrm>
              <a:off x="0" y="0"/>
              <a:ext cx="11950544" cy="460826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0"/>
            <a:ext cx="8984810" cy="10287000"/>
            <a:chOff x="0" y="0"/>
            <a:chExt cx="11979746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3384" r="38533"/>
            <a:stretch>
              <a:fillRect/>
            </a:stretch>
          </p:blipFill>
          <p:spPr>
            <a:xfrm>
              <a:off x="0" y="0"/>
              <a:ext cx="11979746" cy="13716000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-160692" y="-298312"/>
            <a:ext cx="1756845" cy="1756845"/>
          </a:xfrm>
          <a:custGeom>
            <a:avLst/>
            <a:gdLst/>
            <a:ahLst/>
            <a:cxnLst/>
            <a:rect l="l" t="t" r="r" b="b"/>
            <a:pathLst>
              <a:path w="1756845" h="1756845">
                <a:moveTo>
                  <a:pt x="0" y="0"/>
                </a:moveTo>
                <a:lnTo>
                  <a:pt x="1756844" y="0"/>
                </a:lnTo>
                <a:lnTo>
                  <a:pt x="1756844" y="1756844"/>
                </a:lnTo>
                <a:lnTo>
                  <a:pt x="0" y="17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430.799" end="381175.38"/>
                </p14:media>
              </p:ext>
            </p:extLst>
          </p:nvPr>
        </p:nvPicPr>
        <p:blipFill>
          <a:blip r:embed="rId4"/>
          <a:srcRect l="657" r="657"/>
          <a:stretch>
            <a:fillRect/>
          </a:stretch>
        </p:blipFill>
        <p:spPr>
          <a:xfrm>
            <a:off x="0" y="-137160"/>
            <a:ext cx="18288000" cy="1042416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160692" y="-298312"/>
            <a:ext cx="1756845" cy="1756845"/>
          </a:xfrm>
          <a:custGeom>
            <a:avLst/>
            <a:gdLst/>
            <a:ahLst/>
            <a:cxnLst/>
            <a:rect l="l" t="t" r="r" b="b"/>
            <a:pathLst>
              <a:path w="1756845" h="1756845">
                <a:moveTo>
                  <a:pt x="0" y="0"/>
                </a:moveTo>
                <a:lnTo>
                  <a:pt x="1756844" y="0"/>
                </a:lnTo>
                <a:lnTo>
                  <a:pt x="1756844" y="1756844"/>
                </a:lnTo>
                <a:lnTo>
                  <a:pt x="0" y="17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691148" y="1028700"/>
            <a:ext cx="0" cy="767590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430071" y="3831255"/>
            <a:ext cx="3701366" cy="2624490"/>
          </a:xfrm>
          <a:custGeom>
            <a:avLst/>
            <a:gdLst/>
            <a:ahLst/>
            <a:cxnLst/>
            <a:rect l="l" t="t" r="r" b="b"/>
            <a:pathLst>
              <a:path w="3701366" h="2624490">
                <a:moveTo>
                  <a:pt x="0" y="0"/>
                </a:moveTo>
                <a:lnTo>
                  <a:pt x="3701365" y="0"/>
                </a:lnTo>
                <a:lnTo>
                  <a:pt x="3701365" y="2624490"/>
                </a:lnTo>
                <a:lnTo>
                  <a:pt x="0" y="2624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4" r="-1428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TextBox 4"/>
          <p:cNvSpPr txBox="1"/>
          <p:nvPr/>
        </p:nvSpPr>
        <p:spPr>
          <a:xfrm>
            <a:off x="5459737" y="9553633"/>
            <a:ext cx="736852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 spc="1439">
                <a:solidFill>
                  <a:srgbClr val="FFFFFF"/>
                </a:solidFill>
                <a:latin typeface="Inter"/>
              </a:rPr>
              <a:t>WWW.BM-PROJEKTS.LV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25872" y="8463936"/>
            <a:ext cx="5784974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  <a:spcBef>
                <a:spcPct val="0"/>
              </a:spcBef>
            </a:pPr>
            <a:r>
              <a:rPr lang="en-US" sz="1400" spc="420">
                <a:solidFill>
                  <a:srgbClr val="FFFFFF"/>
                </a:solidFill>
                <a:latin typeface="Inter"/>
              </a:rPr>
              <a:t>“EZĪŠI”, MARUPES DISTRICT, LV-2166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25872" y="8166121"/>
            <a:ext cx="6716085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  <a:spcBef>
                <a:spcPct val="0"/>
              </a:spcBef>
            </a:pPr>
            <a:r>
              <a:rPr lang="en-US" sz="1400" spc="420">
                <a:solidFill>
                  <a:srgbClr val="FFFFFF"/>
                </a:solidFill>
                <a:latin typeface="Inter"/>
              </a:rPr>
              <a:t>INFO@BM-PROJEKTS.LV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25872" y="2769658"/>
            <a:ext cx="6637667" cy="178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7"/>
              </a:lnSpc>
              <a:spcBef>
                <a:spcPct val="0"/>
              </a:spcBef>
            </a:pPr>
            <a:r>
              <a:rPr lang="en-US" sz="5076" spc="1523">
                <a:solidFill>
                  <a:srgbClr val="FFFFFF"/>
                </a:solidFill>
                <a:latin typeface="Inter"/>
              </a:rPr>
              <a:t>PALDIES PAR UZMANĪBU!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25872" y="6818978"/>
            <a:ext cx="6716085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spc="479">
                <a:solidFill>
                  <a:srgbClr val="FFFFFF"/>
                </a:solidFill>
                <a:latin typeface="Inter"/>
              </a:rPr>
              <a:t>BP VADĪTĀJS: DIDZIS DĀLE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25872" y="7137399"/>
            <a:ext cx="6716085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spc="479">
                <a:solidFill>
                  <a:srgbClr val="FFFFFF"/>
                </a:solidFill>
                <a:latin typeface="Inter"/>
              </a:rPr>
              <a:t>BP CEĻU DAĻAS VADĪTĀJS: JĀNIS MEDNIS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09947" y="146513"/>
            <a:ext cx="9957362" cy="9957322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0251" r="-45818" b="-1667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74289" y="2373072"/>
            <a:ext cx="872189" cy="87218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 cap="sq">
              <a:solidFill>
                <a:srgbClr val="35B600"/>
              </a:solidFill>
              <a:prstDash val="solid"/>
              <a:miter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06301" y="7256062"/>
            <a:ext cx="12532240" cy="844331"/>
            <a:chOff x="0" y="0"/>
            <a:chExt cx="3300672" cy="222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00673" cy="222375"/>
            </a:xfrm>
            <a:custGeom>
              <a:avLst/>
              <a:gdLst/>
              <a:ahLst/>
              <a:cxnLst/>
              <a:rect l="l" t="t" r="r" b="b"/>
              <a:pathLst>
                <a:path w="3300673" h="222375">
                  <a:moveTo>
                    <a:pt x="0" y="0"/>
                  </a:moveTo>
                  <a:lnTo>
                    <a:pt x="3300673" y="0"/>
                  </a:lnTo>
                  <a:lnTo>
                    <a:pt x="3300673" y="222375"/>
                  </a:lnTo>
                  <a:lnTo>
                    <a:pt x="0" y="222375"/>
                  </a:lnTo>
                  <a:close/>
                </a:path>
              </a:pathLst>
            </a:custGeom>
            <a:solidFill>
              <a:srgbClr val="000000">
                <a:alpha val="38824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300672" cy="260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189362" y="7327391"/>
            <a:ext cx="10966119" cy="655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spc="820">
                <a:solidFill>
                  <a:srgbClr val="FFFFFF"/>
                </a:solidFill>
                <a:latin typeface="Inter Bold"/>
              </a:rPr>
              <a:t>OBJEKTA ATRAŠANĀS VIETA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253901" y="2001961"/>
            <a:ext cx="1523455" cy="152345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B60000"/>
              </a:solidFill>
              <a:prstDash val="sysDot"/>
              <a:miter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78278" y="8323405"/>
            <a:ext cx="6625416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spc="479">
                <a:solidFill>
                  <a:srgbClr val="FFFFFF"/>
                </a:solidFill>
                <a:latin typeface="Inter"/>
              </a:rPr>
              <a:t>RĒZEKNE, STACIJAS IELAS POSMS NO ATBRĪVOŠANAS ALEJAS LĪDZ ZEMNIEKU IELAI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09947" y="146513"/>
            <a:ext cx="9957362" cy="9957322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5442" t="-7820" r="-32521" b="-4914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5454" y="7246905"/>
            <a:ext cx="13553088" cy="862646"/>
            <a:chOff x="0" y="0"/>
            <a:chExt cx="3569538" cy="2271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69538" cy="227199"/>
            </a:xfrm>
            <a:custGeom>
              <a:avLst/>
              <a:gdLst/>
              <a:ahLst/>
              <a:cxnLst/>
              <a:rect l="l" t="t" r="r" b="b"/>
              <a:pathLst>
                <a:path w="3569538" h="227199">
                  <a:moveTo>
                    <a:pt x="0" y="0"/>
                  </a:moveTo>
                  <a:lnTo>
                    <a:pt x="3569538" y="0"/>
                  </a:lnTo>
                  <a:lnTo>
                    <a:pt x="3569538" y="227199"/>
                  </a:lnTo>
                  <a:lnTo>
                    <a:pt x="0" y="227199"/>
                  </a:lnTo>
                  <a:close/>
                </a:path>
              </a:pathLst>
            </a:custGeom>
            <a:solidFill>
              <a:srgbClr val="000000">
                <a:alpha val="38824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569538" cy="265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621556" y="-207696"/>
            <a:ext cx="1756845" cy="1756845"/>
          </a:xfrm>
          <a:custGeom>
            <a:avLst/>
            <a:gdLst/>
            <a:ahLst/>
            <a:cxnLst/>
            <a:rect l="l" t="t" r="r" b="b"/>
            <a:pathLst>
              <a:path w="1756845" h="1756845">
                <a:moveTo>
                  <a:pt x="0" y="0"/>
                </a:moveTo>
                <a:lnTo>
                  <a:pt x="1756845" y="0"/>
                </a:lnTo>
                <a:lnTo>
                  <a:pt x="1756845" y="1756845"/>
                </a:lnTo>
                <a:lnTo>
                  <a:pt x="0" y="175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9" name="TextBox 9"/>
          <p:cNvSpPr txBox="1"/>
          <p:nvPr/>
        </p:nvSpPr>
        <p:spPr>
          <a:xfrm>
            <a:off x="6539969" y="7148003"/>
            <a:ext cx="10966119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  <a:spcBef>
                <a:spcPct val="0"/>
              </a:spcBef>
            </a:pPr>
            <a:r>
              <a:rPr lang="en-US" sz="5499" spc="1187">
                <a:solidFill>
                  <a:srgbClr val="FFFFFF"/>
                </a:solidFill>
                <a:latin typeface="Inter Bold"/>
              </a:rPr>
              <a:t>PROJEKTA IZSTRĀDE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17898006" y="8232317"/>
            <a:ext cx="399519" cy="1025983"/>
            <a:chOff x="0" y="0"/>
            <a:chExt cx="1280047" cy="32872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0047" cy="3287216"/>
            </a:xfrm>
            <a:custGeom>
              <a:avLst/>
              <a:gdLst/>
              <a:ahLst/>
              <a:cxnLst/>
              <a:rect l="l" t="t" r="r" b="b"/>
              <a:pathLst>
                <a:path w="1280047" h="3287216">
                  <a:moveTo>
                    <a:pt x="0" y="0"/>
                  </a:moveTo>
                  <a:lnTo>
                    <a:pt x="1280047" y="0"/>
                  </a:lnTo>
                  <a:lnTo>
                    <a:pt x="1280047" y="3287216"/>
                  </a:lnTo>
                  <a:lnTo>
                    <a:pt x="0" y="3287216"/>
                  </a:lnTo>
                  <a:close/>
                </a:path>
              </a:pathLst>
            </a:custGeom>
            <a:solidFill>
              <a:srgbClr val="171616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1803702" cy="10287000"/>
            <a:chOff x="0" y="0"/>
            <a:chExt cx="1573827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3817" r="30435"/>
            <a:stretch>
              <a:fillRect/>
            </a:stretch>
          </p:blipFill>
          <p:spPr>
            <a:xfrm>
              <a:off x="0" y="0"/>
              <a:ext cx="15738270" cy="13716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2468667" y="1861913"/>
            <a:ext cx="558010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Inter Bold"/>
              </a:rPr>
              <a:t>IZEJAS SITUĀCIJA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68667" y="4914030"/>
            <a:ext cx="3125329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  <a:spcBef>
                <a:spcPct val="0"/>
              </a:spcBef>
            </a:pPr>
            <a:r>
              <a:rPr lang="en-US" u="sng" dirty="0" err="1">
                <a:solidFill>
                  <a:srgbClr val="171616"/>
                </a:solidFill>
                <a:latin typeface="Inter"/>
              </a:rPr>
              <a:t>Problēmjautajumi</a:t>
            </a:r>
            <a:r>
              <a:rPr lang="en-US" sz="1599" u="sng" dirty="0">
                <a:solidFill>
                  <a:srgbClr val="171616"/>
                </a:solidFill>
                <a:latin typeface="Inter"/>
              </a:rPr>
              <a:t>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81431" y="5323850"/>
            <a:ext cx="4626173" cy="3363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dirty="0">
                <a:solidFill>
                  <a:srgbClr val="171616"/>
                </a:solidFill>
                <a:latin typeface="Inter"/>
              </a:rPr>
              <a:t>o 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Satiksmes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organizācija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;</a:t>
            </a:r>
          </a:p>
          <a:p>
            <a:pPr algn="just">
              <a:lnSpc>
                <a:spcPts val="2239"/>
              </a:lnSpc>
            </a:pPr>
            <a:r>
              <a:rPr lang="en-US" dirty="0">
                <a:solidFill>
                  <a:srgbClr val="171616"/>
                </a:solidFill>
                <a:latin typeface="Inter"/>
              </a:rPr>
              <a:t>o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Seguma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kvalitāte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;</a:t>
            </a:r>
          </a:p>
          <a:p>
            <a:pPr algn="just">
              <a:lnSpc>
                <a:spcPts val="2239"/>
              </a:lnSpc>
            </a:pPr>
            <a:r>
              <a:rPr lang="en-US" dirty="0">
                <a:solidFill>
                  <a:srgbClr val="171616"/>
                </a:solidFill>
                <a:latin typeface="Inter"/>
              </a:rPr>
              <a:t>o Satiksmes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intensitāte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;</a:t>
            </a:r>
          </a:p>
          <a:p>
            <a:pPr algn="just">
              <a:lnSpc>
                <a:spcPts val="2239"/>
              </a:lnSpc>
            </a:pPr>
            <a:r>
              <a:rPr lang="en-US" dirty="0">
                <a:solidFill>
                  <a:srgbClr val="171616"/>
                </a:solidFill>
                <a:latin typeface="Inter"/>
              </a:rPr>
              <a:t>o Viena no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galvenajām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pilsētas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artērijām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;</a:t>
            </a:r>
          </a:p>
          <a:p>
            <a:pPr algn="just">
              <a:lnSpc>
                <a:spcPts val="2239"/>
              </a:lnSpc>
            </a:pPr>
            <a:r>
              <a:rPr lang="en-US" dirty="0">
                <a:solidFill>
                  <a:srgbClr val="171616"/>
                </a:solidFill>
                <a:latin typeface="Inter"/>
              </a:rPr>
              <a:t>o Satiksmes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plūsmas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nepārtrauktība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;</a:t>
            </a:r>
          </a:p>
          <a:p>
            <a:pPr algn="just">
              <a:lnSpc>
                <a:spcPts val="2239"/>
              </a:lnSpc>
            </a:pPr>
            <a:r>
              <a:rPr lang="en-US" dirty="0">
                <a:solidFill>
                  <a:srgbClr val="171616"/>
                </a:solidFill>
                <a:latin typeface="Inter"/>
              </a:rPr>
              <a:t>o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Mikro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mobilitātes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un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gājēju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kustība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;</a:t>
            </a:r>
          </a:p>
          <a:p>
            <a:pPr algn="just">
              <a:lnSpc>
                <a:spcPts val="2239"/>
              </a:lnSpc>
            </a:pPr>
            <a:r>
              <a:rPr lang="en-US" dirty="0">
                <a:solidFill>
                  <a:srgbClr val="171616"/>
                </a:solidFill>
                <a:latin typeface="Inter"/>
              </a:rPr>
              <a:t>o Satiksmes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drošība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;</a:t>
            </a:r>
          </a:p>
          <a:p>
            <a:pPr algn="just">
              <a:lnSpc>
                <a:spcPts val="2239"/>
              </a:lnSpc>
            </a:pPr>
            <a:r>
              <a:rPr lang="en-US" dirty="0">
                <a:solidFill>
                  <a:srgbClr val="171616"/>
                </a:solidFill>
                <a:latin typeface="Inter"/>
              </a:rPr>
              <a:t>o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Integrēt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pienākošās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ielas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kopējā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Stacijas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ielas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satiksmes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plūsmā</a:t>
            </a:r>
            <a:r>
              <a:rPr lang="en-US" dirty="0">
                <a:solidFill>
                  <a:srgbClr val="171616"/>
                </a:solidFill>
                <a:latin typeface="Inter"/>
              </a:rPr>
              <a:t>.</a:t>
            </a:r>
          </a:p>
          <a:p>
            <a:pPr algn="just">
              <a:lnSpc>
                <a:spcPts val="2239"/>
              </a:lnSpc>
            </a:pPr>
            <a:r>
              <a:rPr lang="en-US" dirty="0">
                <a:solidFill>
                  <a:srgbClr val="171616"/>
                </a:solidFill>
                <a:latin typeface="Inter"/>
              </a:rPr>
              <a:t>o </a:t>
            </a:r>
            <a:r>
              <a:rPr lang="en-US" dirty="0" err="1">
                <a:solidFill>
                  <a:srgbClr val="171616"/>
                </a:solidFill>
                <a:latin typeface="Inter"/>
              </a:rPr>
              <a:t>u.c.</a:t>
            </a:r>
            <a:endParaRPr lang="en-US" dirty="0">
              <a:solidFill>
                <a:srgbClr val="171616"/>
              </a:solidFill>
              <a:latin typeface="Inter"/>
            </a:endParaRPr>
          </a:p>
          <a:p>
            <a:pPr algn="just">
              <a:lnSpc>
                <a:spcPts val="2239"/>
              </a:lnSpc>
            </a:pPr>
            <a:endParaRPr lang="en-US" sz="1599" dirty="0">
              <a:solidFill>
                <a:srgbClr val="171616"/>
              </a:solidFill>
              <a:latin typeface="Inter"/>
            </a:endParaRPr>
          </a:p>
          <a:p>
            <a:pPr algn="just"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171616"/>
              </a:solidFill>
              <a:latin typeface="Inter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621556" y="-207696"/>
            <a:ext cx="1756845" cy="1756845"/>
          </a:xfrm>
          <a:custGeom>
            <a:avLst/>
            <a:gdLst/>
            <a:ahLst/>
            <a:cxnLst/>
            <a:rect l="l" t="t" r="r" b="b"/>
            <a:pathLst>
              <a:path w="1756845" h="1756845">
                <a:moveTo>
                  <a:pt x="0" y="0"/>
                </a:moveTo>
                <a:lnTo>
                  <a:pt x="1756845" y="0"/>
                </a:lnTo>
                <a:lnTo>
                  <a:pt x="1756845" y="1756845"/>
                </a:lnTo>
                <a:lnTo>
                  <a:pt x="0" y="175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8764" y="0"/>
            <a:ext cx="18279236" cy="10287000"/>
            <a:chOff x="0" y="0"/>
            <a:chExt cx="24372315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3" r="13"/>
            <a:stretch>
              <a:fillRect/>
            </a:stretch>
          </p:blipFill>
          <p:spPr>
            <a:xfrm>
              <a:off x="0" y="0"/>
              <a:ext cx="24372315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972852" y="9942082"/>
            <a:ext cx="6979727" cy="23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70"/>
              </a:lnSpc>
              <a:spcBef>
                <a:spcPct val="0"/>
              </a:spcBef>
            </a:pPr>
            <a:r>
              <a:rPr lang="en-US" sz="1336">
                <a:solidFill>
                  <a:srgbClr val="A6A6A6"/>
                </a:solidFill>
                <a:latin typeface="Inter"/>
              </a:rPr>
              <a:t>Attēls: https://rezekne.lv/2021/06/latvija-pirmais-turboapla-krustojums-bus-rezekne/ </a:t>
            </a:r>
          </a:p>
        </p:txBody>
      </p:sp>
      <p:sp>
        <p:nvSpPr>
          <p:cNvPr id="6" name="Freeform 6"/>
          <p:cNvSpPr/>
          <p:nvPr/>
        </p:nvSpPr>
        <p:spPr>
          <a:xfrm>
            <a:off x="-140696" y="8784300"/>
            <a:ext cx="1756845" cy="1756845"/>
          </a:xfrm>
          <a:custGeom>
            <a:avLst/>
            <a:gdLst/>
            <a:ahLst/>
            <a:cxnLst/>
            <a:rect l="l" t="t" r="r" b="b"/>
            <a:pathLst>
              <a:path w="1756845" h="1756845">
                <a:moveTo>
                  <a:pt x="0" y="0"/>
                </a:moveTo>
                <a:lnTo>
                  <a:pt x="1756844" y="0"/>
                </a:lnTo>
                <a:lnTo>
                  <a:pt x="1756844" y="1756845"/>
                </a:lnTo>
                <a:lnTo>
                  <a:pt x="0" y="175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4585" y="0"/>
            <a:ext cx="10182940" cy="10287000"/>
            <a:chOff x="0" y="0"/>
            <a:chExt cx="135772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6825" t="1345" r="26376" b="1345"/>
            <a:stretch>
              <a:fillRect/>
            </a:stretch>
          </p:blipFill>
          <p:spPr>
            <a:xfrm>
              <a:off x="0" y="0"/>
              <a:ext cx="13577254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6531573"/>
            <a:ext cx="6835310" cy="3755427"/>
            <a:chOff x="0" y="0"/>
            <a:chExt cx="9113747" cy="500723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7578" t="2026" r="7578" b="2026"/>
            <a:stretch>
              <a:fillRect/>
            </a:stretch>
          </p:blipFill>
          <p:spPr>
            <a:xfrm>
              <a:off x="0" y="0"/>
              <a:ext cx="9113747" cy="500723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0"/>
            <a:ext cx="6835310" cy="6427574"/>
            <a:chOff x="0" y="0"/>
            <a:chExt cx="9113747" cy="857009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4685" t="1045" r="24685" b="1045"/>
            <a:stretch>
              <a:fillRect/>
            </a:stretch>
          </p:blipFill>
          <p:spPr>
            <a:xfrm>
              <a:off x="0" y="0"/>
              <a:ext cx="9113747" cy="857009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7898006" y="8232317"/>
            <a:ext cx="399519" cy="1025983"/>
            <a:chOff x="0" y="0"/>
            <a:chExt cx="1280047" cy="32872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0047" cy="3287216"/>
            </a:xfrm>
            <a:custGeom>
              <a:avLst/>
              <a:gdLst/>
              <a:ahLst/>
              <a:cxnLst/>
              <a:rect l="l" t="t" r="r" b="b"/>
              <a:pathLst>
                <a:path w="1280047" h="3287216">
                  <a:moveTo>
                    <a:pt x="0" y="0"/>
                  </a:moveTo>
                  <a:lnTo>
                    <a:pt x="1280047" y="0"/>
                  </a:lnTo>
                  <a:lnTo>
                    <a:pt x="1280047" y="3287216"/>
                  </a:lnTo>
                  <a:lnTo>
                    <a:pt x="0" y="3287216"/>
                  </a:lnTo>
                  <a:close/>
                </a:path>
              </a:pathLst>
            </a:custGeom>
            <a:solidFill>
              <a:srgbClr val="171616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380878" y="8821667"/>
            <a:ext cx="1756845" cy="1756845"/>
          </a:xfrm>
          <a:custGeom>
            <a:avLst/>
            <a:gdLst/>
            <a:ahLst/>
            <a:cxnLst/>
            <a:rect l="l" t="t" r="r" b="b"/>
            <a:pathLst>
              <a:path w="1756845" h="1756845">
                <a:moveTo>
                  <a:pt x="0" y="0"/>
                </a:moveTo>
                <a:lnTo>
                  <a:pt x="1756844" y="0"/>
                </a:lnTo>
                <a:lnTo>
                  <a:pt x="1756844" y="1756845"/>
                </a:lnTo>
                <a:lnTo>
                  <a:pt x="0" y="1756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17898006" y="8232317"/>
            <a:ext cx="399519" cy="1025983"/>
            <a:chOff x="0" y="0"/>
            <a:chExt cx="1280047" cy="32872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0047" cy="3287216"/>
            </a:xfrm>
            <a:custGeom>
              <a:avLst/>
              <a:gdLst/>
              <a:ahLst/>
              <a:cxnLst/>
              <a:rect l="l" t="t" r="r" b="b"/>
              <a:pathLst>
                <a:path w="1280047" h="3287216">
                  <a:moveTo>
                    <a:pt x="0" y="0"/>
                  </a:moveTo>
                  <a:lnTo>
                    <a:pt x="1280047" y="0"/>
                  </a:lnTo>
                  <a:lnTo>
                    <a:pt x="1280047" y="3287216"/>
                  </a:lnTo>
                  <a:lnTo>
                    <a:pt x="0" y="3287216"/>
                  </a:lnTo>
                  <a:close/>
                </a:path>
              </a:pathLst>
            </a:custGeom>
            <a:solidFill>
              <a:srgbClr val="171616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53410" y="1412938"/>
            <a:ext cx="9090907" cy="6662715"/>
            <a:chOff x="0" y="0"/>
            <a:chExt cx="12121209" cy="88836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1328" b="1328"/>
            <a:stretch>
              <a:fillRect/>
            </a:stretch>
          </p:blipFill>
          <p:spPr>
            <a:xfrm>
              <a:off x="0" y="0"/>
              <a:ext cx="12121209" cy="888362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2916989"/>
            <a:ext cx="7424710" cy="6658963"/>
            <a:chOff x="0" y="0"/>
            <a:chExt cx="2708554" cy="24292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8554" cy="2429208"/>
            </a:xfrm>
            <a:custGeom>
              <a:avLst/>
              <a:gdLst/>
              <a:ahLst/>
              <a:cxnLst/>
              <a:rect l="l" t="t" r="r" b="b"/>
              <a:pathLst>
                <a:path w="2708554" h="2429208">
                  <a:moveTo>
                    <a:pt x="0" y="0"/>
                  </a:moveTo>
                  <a:lnTo>
                    <a:pt x="2708554" y="0"/>
                  </a:lnTo>
                  <a:lnTo>
                    <a:pt x="2708554" y="2429208"/>
                  </a:lnTo>
                  <a:lnTo>
                    <a:pt x="0" y="2429208"/>
                  </a:lnTo>
                  <a:close/>
                </a:path>
              </a:pathLst>
            </a:custGeom>
            <a:solidFill>
              <a:srgbClr val="171616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942975"/>
            <a:ext cx="5411971" cy="146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Inter Bold"/>
              </a:rPr>
              <a:t>ĀRVALSTU PIEREDZES ANALĪZE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3714" y="3024354"/>
            <a:ext cx="6178724" cy="534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9"/>
              </a:lnSpc>
            </a:pPr>
            <a:r>
              <a:rPr lang="en-US" sz="1999" dirty="0" err="1">
                <a:solidFill>
                  <a:srgbClr val="FFFFFF"/>
                </a:solidFill>
                <a:latin typeface="Inter Bold"/>
              </a:rPr>
              <a:t>Vienjoslas</a:t>
            </a:r>
            <a:r>
              <a:rPr lang="en-US" sz="1999" dirty="0">
                <a:solidFill>
                  <a:srgbClr val="FFFFFF"/>
                </a:solidFill>
                <a:latin typeface="Inter Bold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Inter Bold"/>
              </a:rPr>
              <a:t>rotācijas</a:t>
            </a:r>
            <a:r>
              <a:rPr lang="en-US" sz="1999" dirty="0">
                <a:solidFill>
                  <a:srgbClr val="FFFFFF"/>
                </a:solidFill>
                <a:latin typeface="Inter Bold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Inter Bold"/>
              </a:rPr>
              <a:t>aplis</a:t>
            </a:r>
            <a:r>
              <a:rPr lang="en-US" sz="1999" dirty="0">
                <a:solidFill>
                  <a:srgbClr val="FFFFFF"/>
                </a:solidFill>
                <a:latin typeface="Inter Bold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Inter Bold"/>
              </a:rPr>
              <a:t>ar</a:t>
            </a:r>
            <a:r>
              <a:rPr lang="en-US" sz="1999" dirty="0">
                <a:solidFill>
                  <a:srgbClr val="FFFFFF"/>
                </a:solidFill>
                <a:latin typeface="Inter Bold"/>
              </a:rPr>
              <a:t> turbo </a:t>
            </a:r>
            <a:r>
              <a:rPr lang="en-US" sz="1999" dirty="0" err="1">
                <a:solidFill>
                  <a:srgbClr val="FFFFFF"/>
                </a:solidFill>
                <a:latin typeface="Inter Bold"/>
              </a:rPr>
              <a:t>joslām</a:t>
            </a:r>
            <a:r>
              <a:rPr lang="en-US" sz="1999" dirty="0">
                <a:solidFill>
                  <a:srgbClr val="FFFFFF"/>
                </a:solidFill>
                <a:latin typeface="Inter Bold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Inter Bold"/>
              </a:rPr>
              <a:t>uz</a:t>
            </a:r>
            <a:r>
              <a:rPr lang="en-US" sz="1999" dirty="0">
                <a:solidFill>
                  <a:srgbClr val="FFFFFF"/>
                </a:solidFill>
                <a:latin typeface="Inter Bold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Inter Bold"/>
              </a:rPr>
              <a:t>pieslēdzošajām</a:t>
            </a:r>
            <a:r>
              <a:rPr lang="en-US" sz="1999" dirty="0">
                <a:solidFill>
                  <a:srgbClr val="FFFFFF"/>
                </a:solidFill>
                <a:latin typeface="Inter Bold"/>
              </a:rPr>
              <a:t> </a:t>
            </a:r>
            <a:r>
              <a:rPr lang="en-US" sz="1999" dirty="0" err="1">
                <a:solidFill>
                  <a:srgbClr val="FFFFFF"/>
                </a:solidFill>
                <a:latin typeface="Inter Bold"/>
              </a:rPr>
              <a:t>ielām</a:t>
            </a:r>
            <a:r>
              <a:rPr lang="en-US" sz="1999" dirty="0">
                <a:solidFill>
                  <a:srgbClr val="FFFFFF"/>
                </a:solidFill>
                <a:latin typeface="Inter Bold"/>
              </a:rPr>
              <a:t>:</a:t>
            </a:r>
          </a:p>
          <a:p>
            <a:pPr algn="just">
              <a:lnSpc>
                <a:spcPts val="3474"/>
              </a:lnSpc>
            </a:pPr>
            <a:endParaRPr lang="en-US" sz="1999" dirty="0">
              <a:solidFill>
                <a:srgbClr val="FFFFFF"/>
              </a:solidFill>
              <a:latin typeface="Inter Bold"/>
            </a:endParaRPr>
          </a:p>
          <a:p>
            <a:pPr marL="388620" lvl="1" indent="-194310" algn="just">
              <a:lnSpc>
                <a:spcPts val="3474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Inter"/>
              </a:rPr>
              <a:t>Samazināti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konfliktpunkti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, ceļu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satiksmes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negadījumu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riski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sadalot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satiksmes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plūsmas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(- 72% );</a:t>
            </a:r>
          </a:p>
          <a:p>
            <a:pPr marL="388620" lvl="1" indent="-194310" algn="just">
              <a:lnSpc>
                <a:spcPts val="3474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Inter"/>
              </a:rPr>
              <a:t>Sadalot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plūsmas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pirms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rotācijas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apļa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uzlabota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mezgla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caurlaidspēja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gan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pamatplūsmai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gan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pienākošajiem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pieslēgumiem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;</a:t>
            </a:r>
          </a:p>
          <a:p>
            <a:pPr marL="388620" lvl="1" indent="-194310" algn="just">
              <a:lnSpc>
                <a:spcPts val="3474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Inter"/>
              </a:rPr>
              <a:t>Samazināts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laiks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iespējamiem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sastrēgumiem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(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laiks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un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degviela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);</a:t>
            </a:r>
          </a:p>
          <a:p>
            <a:pPr marL="388620" lvl="1" indent="-194310" algn="just">
              <a:lnSpc>
                <a:spcPts val="3474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Inter"/>
              </a:rPr>
              <a:t>Samazināts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braukšanas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ātrums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apļa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zonā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(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šaurāks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Inter"/>
              </a:rPr>
              <a:t>koridors</a:t>
            </a:r>
            <a:r>
              <a:rPr lang="en-US" sz="1800" dirty="0">
                <a:solidFill>
                  <a:srgbClr val="FFFFFF"/>
                </a:solidFill>
                <a:latin typeface="Inter"/>
              </a:rPr>
              <a:t>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1311" y="8926348"/>
            <a:ext cx="7199488" cy="50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sz="1369" spc="199">
                <a:solidFill>
                  <a:srgbClr val="FFFFFF"/>
                </a:solidFill>
                <a:latin typeface="Inter"/>
              </a:rPr>
              <a:t>Projekta gaitā apskatīti un izstrādāti visi attēlā redzamie varianti. </a:t>
            </a:r>
          </a:p>
          <a:p>
            <a:pPr algn="just">
              <a:lnSpc>
                <a:spcPts val="2040"/>
              </a:lnSpc>
            </a:pPr>
            <a:r>
              <a:rPr lang="en-US" sz="1369" spc="199">
                <a:solidFill>
                  <a:srgbClr val="FFFFFF"/>
                </a:solidFill>
                <a:latin typeface="Inter"/>
              </a:rPr>
              <a:t>Par piemērotāko konkrētajai situācijai tika atzīts "Egg" variants.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621556" y="-207696"/>
            <a:ext cx="1756845" cy="1756845"/>
          </a:xfrm>
          <a:custGeom>
            <a:avLst/>
            <a:gdLst/>
            <a:ahLst/>
            <a:cxnLst/>
            <a:rect l="l" t="t" r="r" b="b"/>
            <a:pathLst>
              <a:path w="1756845" h="1756845">
                <a:moveTo>
                  <a:pt x="0" y="0"/>
                </a:moveTo>
                <a:lnTo>
                  <a:pt x="1756845" y="0"/>
                </a:lnTo>
                <a:lnTo>
                  <a:pt x="1756845" y="1756845"/>
                </a:lnTo>
                <a:lnTo>
                  <a:pt x="0" y="175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89992" y="143525"/>
            <a:ext cx="9999990" cy="999995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16393" y="1780657"/>
            <a:ext cx="9944157" cy="862646"/>
            <a:chOff x="0" y="0"/>
            <a:chExt cx="2619037" cy="2271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19037" cy="227199"/>
            </a:xfrm>
            <a:custGeom>
              <a:avLst/>
              <a:gdLst/>
              <a:ahLst/>
              <a:cxnLst/>
              <a:rect l="l" t="t" r="r" b="b"/>
              <a:pathLst>
                <a:path w="2619037" h="227199">
                  <a:moveTo>
                    <a:pt x="0" y="0"/>
                  </a:moveTo>
                  <a:lnTo>
                    <a:pt x="2619037" y="0"/>
                  </a:lnTo>
                  <a:lnTo>
                    <a:pt x="2619037" y="227199"/>
                  </a:lnTo>
                  <a:lnTo>
                    <a:pt x="0" y="227199"/>
                  </a:lnTo>
                  <a:close/>
                </a:path>
              </a:pathLst>
            </a:custGeom>
            <a:solidFill>
              <a:srgbClr val="171616">
                <a:alpha val="38824"/>
              </a:srgbClr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19037" cy="265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7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541423" y="1666357"/>
            <a:ext cx="1109994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  <a:spcBef>
                <a:spcPct val="0"/>
              </a:spcBef>
            </a:pPr>
            <a:r>
              <a:rPr lang="en-US" sz="5499" spc="197">
                <a:solidFill>
                  <a:srgbClr val="FFFFFF"/>
                </a:solidFill>
                <a:latin typeface="Inter Bold"/>
              </a:rPr>
              <a:t>PROJEKTA RISINĀJUMS</a:t>
            </a:r>
          </a:p>
        </p:txBody>
      </p:sp>
      <p:sp>
        <p:nvSpPr>
          <p:cNvPr id="9" name="Freeform 9"/>
          <p:cNvSpPr/>
          <p:nvPr/>
        </p:nvSpPr>
        <p:spPr>
          <a:xfrm>
            <a:off x="16621556" y="-207696"/>
            <a:ext cx="1756845" cy="1756845"/>
          </a:xfrm>
          <a:custGeom>
            <a:avLst/>
            <a:gdLst/>
            <a:ahLst/>
            <a:cxnLst/>
            <a:rect l="l" t="t" r="r" b="b"/>
            <a:pathLst>
              <a:path w="1756845" h="1756845">
                <a:moveTo>
                  <a:pt x="0" y="0"/>
                </a:moveTo>
                <a:lnTo>
                  <a:pt x="1756845" y="0"/>
                </a:lnTo>
                <a:lnTo>
                  <a:pt x="1756845" y="1756845"/>
                </a:lnTo>
                <a:lnTo>
                  <a:pt x="0" y="175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10" name="Group 10"/>
          <p:cNvGrpSpPr/>
          <p:nvPr/>
        </p:nvGrpSpPr>
        <p:grpSpPr>
          <a:xfrm>
            <a:off x="11141904" y="3806867"/>
            <a:ext cx="191624" cy="19162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41904" y="5488441"/>
            <a:ext cx="191624" cy="19162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141904" y="4573366"/>
            <a:ext cx="191624" cy="19162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45609" y="6613515"/>
            <a:ext cx="191624" cy="19162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784908" y="3707999"/>
            <a:ext cx="5474392" cy="59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FFFFFF"/>
                </a:solidFill>
                <a:latin typeface="Inter"/>
              </a:rPr>
              <a:t>Braukšanas joslas platums - 5,00m;</a:t>
            </a:r>
          </a:p>
          <a:p>
            <a:pPr>
              <a:lnSpc>
                <a:spcPts val="2519"/>
              </a:lnSpc>
            </a:pPr>
            <a:endParaRPr lang="en-US" sz="1799">
              <a:solidFill>
                <a:srgbClr val="FFFFFF"/>
              </a:solidFill>
              <a:latin typeface="Inter"/>
            </a:endParaRPr>
          </a:p>
          <a:p>
            <a:pPr>
              <a:lnSpc>
                <a:spcPts val="2519"/>
              </a:lnSpc>
            </a:pPr>
            <a:r>
              <a:rPr lang="en-US" sz="1799">
                <a:solidFill>
                  <a:srgbClr val="FFFFFF"/>
                </a:solidFill>
                <a:latin typeface="Inter"/>
              </a:rPr>
              <a:t>Atdalošās saliņas starp braukšanas joslām - šķeltā granīta bruģis 1,00m platumā;</a:t>
            </a:r>
          </a:p>
          <a:p>
            <a:pPr>
              <a:lnSpc>
                <a:spcPts val="2519"/>
              </a:lnSpc>
            </a:pPr>
            <a:endParaRPr lang="en-US" sz="1799">
              <a:solidFill>
                <a:srgbClr val="FFFFFF"/>
              </a:solidFill>
              <a:latin typeface="Inter"/>
            </a:endParaRPr>
          </a:p>
          <a:p>
            <a:pPr>
              <a:lnSpc>
                <a:spcPts val="2519"/>
              </a:lnSpc>
            </a:pPr>
            <a:r>
              <a:rPr lang="en-US" sz="1799">
                <a:solidFill>
                  <a:srgbClr val="FFFFFF"/>
                </a:solidFill>
                <a:latin typeface="Inter"/>
              </a:rPr>
              <a:t>Iekšējā paplašinājuma saliņa -šķeltā granīta bruģis 2,00m platumā;</a:t>
            </a:r>
          </a:p>
          <a:p>
            <a:pPr>
              <a:lnSpc>
                <a:spcPts val="2519"/>
              </a:lnSpc>
            </a:pPr>
            <a:endParaRPr lang="en-US" sz="1799">
              <a:solidFill>
                <a:srgbClr val="FFFFFF"/>
              </a:solidFill>
              <a:latin typeface="Inter"/>
            </a:endParaRPr>
          </a:p>
          <a:p>
            <a:pPr>
              <a:lnSpc>
                <a:spcPts val="2519"/>
              </a:lnSpc>
            </a:pPr>
            <a:r>
              <a:rPr lang="en-US" sz="1799">
                <a:solidFill>
                  <a:srgbClr val="FFFFFF"/>
                </a:solidFill>
                <a:latin typeface="Inter"/>
              </a:rPr>
              <a:t>Braukšanas joslu un uzbraukšanas, nobraukšanas noapaļojumi - ērti un viegli izbraucami arī vilcējam ar puspiekabi;</a:t>
            </a:r>
          </a:p>
          <a:p>
            <a:pPr>
              <a:lnSpc>
                <a:spcPts val="2519"/>
              </a:lnSpc>
            </a:pPr>
            <a:endParaRPr lang="en-US" sz="1799">
              <a:solidFill>
                <a:srgbClr val="FFFFFF"/>
              </a:solidFill>
              <a:latin typeface="Inter"/>
            </a:endParaRPr>
          </a:p>
          <a:p>
            <a:pPr>
              <a:lnSpc>
                <a:spcPts val="2519"/>
              </a:lnSpc>
            </a:pPr>
            <a:r>
              <a:rPr lang="en-US" sz="1799">
                <a:solidFill>
                  <a:srgbClr val="FFFFFF"/>
                </a:solidFill>
                <a:latin typeface="Inter"/>
              </a:rPr>
              <a:t>Maneveru veikšanas iespējas pārbaudītas ar datorprogrammatūras palīdzību;</a:t>
            </a:r>
          </a:p>
          <a:p>
            <a:pPr>
              <a:lnSpc>
                <a:spcPts val="2519"/>
              </a:lnSpc>
            </a:pPr>
            <a:endParaRPr lang="en-US" sz="1799">
              <a:solidFill>
                <a:srgbClr val="FFFFFF"/>
              </a:solidFill>
              <a:latin typeface="Inter"/>
            </a:endParaRPr>
          </a:p>
          <a:p>
            <a:pPr>
              <a:lnSpc>
                <a:spcPts val="2519"/>
              </a:lnSpc>
            </a:pPr>
            <a:r>
              <a:rPr lang="en-US" sz="1799">
                <a:solidFill>
                  <a:srgbClr val="FFFFFF"/>
                </a:solidFill>
                <a:latin typeface="Inter"/>
              </a:rPr>
              <a:t>Mezgla uztveramība - horizontālos apzīmējumus, ceļa zīmes, krustojuma izbraukšanas shēma, papildus videomateriāls 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FFFFFF"/>
              </a:solidFill>
              <a:latin typeface="Inter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1145609" y="7678851"/>
            <a:ext cx="191624" cy="19162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145609" y="8807306"/>
            <a:ext cx="191624" cy="19162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65" r="-782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-160692" y="-298312"/>
            <a:ext cx="1756845" cy="1756845"/>
          </a:xfrm>
          <a:custGeom>
            <a:avLst/>
            <a:gdLst/>
            <a:ahLst/>
            <a:cxnLst/>
            <a:rect l="l" t="t" r="r" b="b"/>
            <a:pathLst>
              <a:path w="1756845" h="1756845">
                <a:moveTo>
                  <a:pt x="0" y="0"/>
                </a:moveTo>
                <a:lnTo>
                  <a:pt x="1756844" y="0"/>
                </a:lnTo>
                <a:lnTo>
                  <a:pt x="1756844" y="1756844"/>
                </a:lnTo>
                <a:lnTo>
                  <a:pt x="0" y="1756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279</Words>
  <Application>Microsoft Office PowerPoint</Application>
  <PresentationFormat>Pielāgots</PresentationFormat>
  <Paragraphs>45</Paragraphs>
  <Slides>12</Slides>
  <Notes>0</Notes>
  <HiddenSlides>0</HiddenSlides>
  <MMClips>1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12</vt:i4>
      </vt:variant>
    </vt:vector>
  </HeadingPairs>
  <TitlesOfParts>
    <vt:vector size="17" baseType="lpstr">
      <vt:lpstr>Inter</vt:lpstr>
      <vt:lpstr>Calibri</vt:lpstr>
      <vt:lpstr>Inter Bold</vt:lpstr>
      <vt:lpstr>Arial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 Projekts _ Stacijas iela</dc:title>
  <cp:lastModifiedBy>Elīna Pankovska</cp:lastModifiedBy>
  <cp:revision>2</cp:revision>
  <dcterms:created xsi:type="dcterms:W3CDTF">2006-08-16T00:00:00Z</dcterms:created>
  <dcterms:modified xsi:type="dcterms:W3CDTF">2024-04-15T09:16:48Z</dcterms:modified>
  <dc:identifier>DAGCHjYXfYs</dc:identifier>
</cp:coreProperties>
</file>